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8968" autoAdjust="0"/>
    <p:restoredTop sz="94660"/>
  </p:normalViewPr>
  <p:slideViewPr>
    <p:cSldViewPr snapToGrid="0">
      <p:cViewPr varScale="1">
        <p:scale>
          <a:sx n="87" d="100"/>
          <a:sy n="87" d="100"/>
        </p:scale>
        <p:origin x="-78" y="-18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15-11-2021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15-11-2021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15-11-2021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15-11-2021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15-11-2021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pPr/>
              <a:t>15-11-2021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pPr/>
              <a:t>15-11-2021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15-11-2021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15-11-2021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15-11-2021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pPr/>
              <a:t>15-11-2021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pPr/>
              <a:t>15-11-2021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pPr/>
              <a:t>15-11-2021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pPr/>
              <a:t>15-11-2021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pPr/>
              <a:t>15-11-2021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15-11-2021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15-11-2021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15-11-2021</a:t>
            </a:fld>
            <a:endParaRPr lang="en-US" dirty="0"/>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a:t>Tertiary state of sycosis</a:t>
            </a:r>
          </a:p>
        </p:txBody>
      </p:sp>
      <p:sp>
        <p:nvSpPr>
          <p:cNvPr id="3" name="Subtitle 2"/>
          <p:cNvSpPr>
            <a:spLocks noGrp="1"/>
          </p:cNvSpPr>
          <p:nvPr>
            <p:ph type="subTitle" idx="1"/>
          </p:nvPr>
        </p:nvSpPr>
        <p:spPr>
          <a:xfrm>
            <a:off x="1595269" y="3602038"/>
            <a:ext cx="9584360" cy="1655762"/>
          </a:xfrm>
        </p:spPr>
        <p:txBody>
          <a:bodyPr>
            <a:normAutofit fontScale="62500" lnSpcReduction="20000"/>
          </a:bodyPr>
          <a:lstStyle/>
          <a:p>
            <a:pPr algn="r"/>
            <a:r>
              <a:rPr lang="en-US" b="1" dirty="0" smtClean="0"/>
              <a:t>By:</a:t>
            </a:r>
          </a:p>
          <a:p>
            <a:pPr algn="r"/>
            <a:r>
              <a:rPr lang="en-US" b="1" dirty="0" smtClean="0"/>
              <a:t>Dr. </a:t>
            </a:r>
            <a:r>
              <a:rPr lang="en-US" b="1" dirty="0" err="1" smtClean="0"/>
              <a:t>Shinee</a:t>
            </a:r>
            <a:r>
              <a:rPr lang="en-US" b="1" dirty="0" smtClean="0"/>
              <a:t> G.R</a:t>
            </a:r>
            <a:r>
              <a:rPr lang="en-US" b="1" dirty="0" smtClean="0"/>
              <a:t>.</a:t>
            </a:r>
          </a:p>
          <a:p>
            <a:pPr algn="r">
              <a:lnSpc>
                <a:spcPct val="150000"/>
              </a:lnSpc>
            </a:pPr>
            <a:r>
              <a:rPr lang="en-US" b="1" dirty="0" smtClean="0">
                <a:latin typeface="Times New Roman" pitchFamily="18" charset="0"/>
                <a:cs typeface="Times New Roman" pitchFamily="18" charset="0"/>
              </a:rPr>
              <a:t>Associate Professor</a:t>
            </a:r>
          </a:p>
          <a:p>
            <a:pPr algn="r">
              <a:lnSpc>
                <a:spcPct val="150000"/>
              </a:lnSpc>
            </a:pPr>
            <a:r>
              <a:rPr lang="en-US" b="1" dirty="0" smtClean="0">
                <a:latin typeface="Times New Roman" pitchFamily="18" charset="0"/>
                <a:cs typeface="Times New Roman" pitchFamily="18" charset="0"/>
              </a:rPr>
              <a:t>Dept. of </a:t>
            </a:r>
            <a:r>
              <a:rPr lang="en-US" b="1" dirty="0" err="1" smtClean="0">
                <a:latin typeface="Times New Roman" pitchFamily="18" charset="0"/>
                <a:cs typeface="Times New Roman" pitchFamily="18" charset="0"/>
              </a:rPr>
              <a:t>Organon</a:t>
            </a:r>
            <a:r>
              <a:rPr lang="en-US" b="1" dirty="0" smtClean="0">
                <a:latin typeface="Times New Roman" pitchFamily="18" charset="0"/>
                <a:cs typeface="Times New Roman" pitchFamily="18" charset="0"/>
              </a:rPr>
              <a:t> of Medicine</a:t>
            </a:r>
          </a:p>
          <a:p>
            <a:pPr algn="r"/>
            <a:endParaRPr lang="en-IN" b="1" dirty="0"/>
          </a:p>
        </p:txBody>
      </p:sp>
    </p:spTree>
    <p:extLst>
      <p:ext uri="{BB962C8B-B14F-4D97-AF65-F5344CB8AC3E}">
        <p14:creationId xmlns:p14="http://schemas.microsoft.com/office/powerpoint/2010/main" xmlns="" val="4384563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81349" y="1024570"/>
            <a:ext cx="9715382" cy="5596568"/>
          </a:xfrm>
        </p:spPr>
        <p:txBody>
          <a:bodyPr/>
          <a:lstStyle/>
          <a:p>
            <a:pPr algn="l"/>
            <a:r>
              <a:rPr lang="en-IN" dirty="0"/>
              <a:t>*There are many things to be considered as influencing the vital force in bringing about the tertiary stage of sycosis.</a:t>
            </a:r>
          </a:p>
          <a:p>
            <a:pPr algn="l"/>
            <a:r>
              <a:rPr lang="en-IN" dirty="0"/>
              <a:t>*most important is the suppression of the diseases either in the primary or secondary stage. In some cases suppression in the secondary stage directly go on the tertiary stage.</a:t>
            </a:r>
          </a:p>
          <a:p>
            <a:pPr algn="l"/>
            <a:r>
              <a:rPr lang="en-IN" dirty="0"/>
              <a:t>*in cases where the vitality of the patient is good , and where there is a strong reactive force in the organism , it may be delayed for many years.</a:t>
            </a:r>
          </a:p>
          <a:p>
            <a:pPr algn="l"/>
            <a:endParaRPr lang="en-IN" dirty="0"/>
          </a:p>
        </p:txBody>
      </p:sp>
    </p:spTree>
    <p:extLst>
      <p:ext uri="{BB962C8B-B14F-4D97-AF65-F5344CB8AC3E}">
        <p14:creationId xmlns:p14="http://schemas.microsoft.com/office/powerpoint/2010/main" xmlns="" val="7704279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0164" y="848299"/>
            <a:ext cx="10507393" cy="4942901"/>
          </a:xfrm>
        </p:spPr>
        <p:txBody>
          <a:bodyPr/>
          <a:lstStyle/>
          <a:p>
            <a:r>
              <a:rPr lang="en-IN" dirty="0"/>
              <a:t>*sometimes we see it appearing as a </a:t>
            </a:r>
            <a:r>
              <a:rPr lang="en-IN" dirty="0" err="1"/>
              <a:t>malignancy,after</a:t>
            </a:r>
            <a:r>
              <a:rPr lang="en-IN" dirty="0"/>
              <a:t> forty years of age or in </a:t>
            </a:r>
            <a:r>
              <a:rPr lang="en-IN" dirty="0" err="1"/>
              <a:t>climatric</a:t>
            </a:r>
            <a:r>
              <a:rPr lang="en-IN" dirty="0"/>
              <a:t> period of women.</a:t>
            </a:r>
          </a:p>
          <a:p>
            <a:r>
              <a:rPr lang="en-IN" dirty="0"/>
              <a:t>*functional disturbance found to be present in the majority of cases soon after suppression , </a:t>
            </a:r>
            <a:r>
              <a:rPr lang="en-IN" dirty="0" err="1"/>
              <a:t>eg-headache,neuralgia</a:t>
            </a:r>
            <a:endParaRPr lang="en-IN" dirty="0"/>
          </a:p>
          <a:p>
            <a:r>
              <a:rPr lang="en-IN" dirty="0"/>
              <a:t>*other reason for appearance of the tertiary stage is suppression the drying up of the discharge by an means either from local irrigation or the introduction of strong drugs</a:t>
            </a:r>
          </a:p>
          <a:p>
            <a:r>
              <a:rPr lang="en-IN" dirty="0"/>
              <a:t>*operations in the secondary or inflammatory stage of the disease such as </a:t>
            </a:r>
            <a:r>
              <a:rPr lang="en-IN" dirty="0" err="1"/>
              <a:t>curettment</a:t>
            </a:r>
            <a:r>
              <a:rPr lang="en-IN" dirty="0"/>
              <a:t> , removal of a diseased organ, </a:t>
            </a:r>
            <a:r>
              <a:rPr lang="en-IN" dirty="0" err="1"/>
              <a:t>uterus,ovaries</a:t>
            </a:r>
            <a:r>
              <a:rPr lang="en-IN" dirty="0"/>
              <a:t> </a:t>
            </a:r>
            <a:r>
              <a:rPr lang="en-IN" dirty="0" err="1"/>
              <a:t>etc</a:t>
            </a:r>
            <a:endParaRPr lang="en-IN" dirty="0"/>
          </a:p>
          <a:p>
            <a:r>
              <a:rPr lang="en-IN" dirty="0"/>
              <a:t>*suppression of secondary inflammations such as cervicitis, leucorrhoea </a:t>
            </a:r>
            <a:r>
              <a:rPr lang="en-IN" dirty="0" err="1"/>
              <a:t>etc</a:t>
            </a:r>
            <a:r>
              <a:rPr lang="en-IN" dirty="0"/>
              <a:t> lead to tertiary stage.</a:t>
            </a:r>
          </a:p>
          <a:p>
            <a:endParaRPr lang="en-IN" dirty="0"/>
          </a:p>
        </p:txBody>
      </p:sp>
    </p:spTree>
    <p:extLst>
      <p:ext uri="{BB962C8B-B14F-4D97-AF65-F5344CB8AC3E}">
        <p14:creationId xmlns:p14="http://schemas.microsoft.com/office/powerpoint/2010/main" xmlns="" val="1925929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3795" y="609600"/>
            <a:ext cx="10353762" cy="5181600"/>
          </a:xfrm>
        </p:spPr>
        <p:txBody>
          <a:bodyPr/>
          <a:lstStyle/>
          <a:p>
            <a:r>
              <a:rPr lang="en-IN" dirty="0"/>
              <a:t>*  the fourth means of tertiary invasion ,and probably the most fruitful cause, is the suppression of gleet by medicated douches, medicated pencils </a:t>
            </a:r>
            <a:r>
              <a:rPr lang="en-IN" dirty="0" err="1"/>
              <a:t>etc</a:t>
            </a:r>
            <a:endParaRPr lang="en-IN" dirty="0"/>
          </a:p>
          <a:p>
            <a:r>
              <a:rPr lang="en-IN" dirty="0"/>
              <a:t>*indeed gleet is subacute gonorrhoea.it  is as much gonorrhoea as it was in the beginning .it is gonorrhoea in the second or third stage.</a:t>
            </a:r>
          </a:p>
          <a:p>
            <a:r>
              <a:rPr lang="en-IN" dirty="0"/>
              <a:t>*more will be said  concerning the subject of gleet, as we will take up the subject again by itself. Besides these cause enumerated as aiding in the development of the </a:t>
            </a:r>
            <a:r>
              <a:rPr lang="en-IN" dirty="0" err="1"/>
              <a:t>tertIary</a:t>
            </a:r>
            <a:r>
              <a:rPr lang="en-IN" dirty="0"/>
              <a:t> stage, there are conditions arising that we wish to mention, as often assisting in  bringing this thing about, for instance pregnancy. The sealing up the uterus ,and the turning of the physiological forces in another direction, will sometimes develop the </a:t>
            </a:r>
            <a:r>
              <a:rPr lang="en-IN" dirty="0" err="1"/>
              <a:t>thied</a:t>
            </a:r>
            <a:r>
              <a:rPr lang="en-IN" dirty="0"/>
              <a:t> stage of sycosis.</a:t>
            </a:r>
          </a:p>
        </p:txBody>
      </p:sp>
    </p:spTree>
    <p:extLst>
      <p:ext uri="{BB962C8B-B14F-4D97-AF65-F5344CB8AC3E}">
        <p14:creationId xmlns:p14="http://schemas.microsoft.com/office/powerpoint/2010/main" xmlns="" val="34534753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4063" y="609600"/>
            <a:ext cx="10573494" cy="5181600"/>
          </a:xfrm>
        </p:spPr>
        <p:txBody>
          <a:bodyPr/>
          <a:lstStyle/>
          <a:p>
            <a:r>
              <a:rPr lang="en-IN" dirty="0"/>
              <a:t>*this third stage of sycosis appearances in the form of some eruption, generally of a verrucous, or as gouty state of </a:t>
            </a:r>
            <a:r>
              <a:rPr lang="en-IN" dirty="0" err="1"/>
              <a:t>system,or</a:t>
            </a:r>
            <a:r>
              <a:rPr lang="en-IN" dirty="0"/>
              <a:t> as fibroid </a:t>
            </a:r>
            <a:r>
              <a:rPr lang="en-IN" dirty="0" err="1"/>
              <a:t>cganges</a:t>
            </a:r>
            <a:r>
              <a:rPr lang="en-IN" dirty="0"/>
              <a:t> and growth</a:t>
            </a:r>
          </a:p>
          <a:p>
            <a:r>
              <a:rPr lang="en-IN" dirty="0"/>
              <a:t>*occasionally mucous cysts and other conditions arises.</a:t>
            </a:r>
          </a:p>
          <a:p>
            <a:r>
              <a:rPr lang="en-IN" dirty="0"/>
              <a:t>In all these conditions mentioned , we are to understood that un homoeopathic treatment and methods are employed, for the patient had true homoeopathic treatment , we would expect no tertiary development at all.</a:t>
            </a:r>
          </a:p>
        </p:txBody>
      </p:sp>
    </p:spTree>
    <p:extLst>
      <p:ext uri="{BB962C8B-B14F-4D97-AF65-F5344CB8AC3E}">
        <p14:creationId xmlns:p14="http://schemas.microsoft.com/office/powerpoint/2010/main" xmlns="" val="34633363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xmlns=""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TM04033921[[fn=Damask]]</Template>
  <TotalTime>54</TotalTime>
  <Words>425</Words>
  <Application>Microsoft Office PowerPoint</Application>
  <PresentationFormat>Custom</PresentationFormat>
  <Paragraphs>19</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Damask</vt:lpstr>
      <vt:lpstr>Tertiary state of sycosis</vt:lpstr>
      <vt:lpstr>Slide 2</vt:lpstr>
      <vt:lpstr>Slide 3</vt:lpstr>
      <vt:lpstr>Slide 4</vt:lpstr>
      <vt:lpstr>Slide 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Tertiary state of sycosis</dc:title>
  <dc:creator>Lib Lab One</dc:creator>
  <cp:lastModifiedBy>New</cp:lastModifiedBy>
  <cp:revision>13</cp:revision>
  <dcterms:created xsi:type="dcterms:W3CDTF">2020-03-14T10:17:11Z</dcterms:created>
  <dcterms:modified xsi:type="dcterms:W3CDTF">2021-11-15T09:28:10Z</dcterms:modified>
</cp:coreProperties>
</file>